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60" r:id="rId4"/>
    <p:sldId id="262" r:id="rId5"/>
    <p:sldId id="265" r:id="rId6"/>
    <p:sldId id="267" r:id="rId7"/>
    <p:sldId id="269" r:id="rId8"/>
    <p:sldId id="271" r:id="rId9"/>
    <p:sldId id="272" r:id="rId10"/>
  </p:sldIdLst>
  <p:sldSz cx="14630400" cy="8229600"/>
  <p:notesSz cx="8229600" cy="1463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1" d="100"/>
          <a:sy n="61" d="100"/>
        </p:scale>
        <p:origin x="61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754198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ASTER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07208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1097280" y="6743857"/>
            <a:ext cx="5843016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3250"/>
              </a:lnSpc>
              <a:buNone/>
            </a:pPr>
            <a:r>
              <a:rPr lang="en-US" sz="3200" dirty="0">
                <a:solidFill>
                  <a:srgbClr val="FF0000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Author: </a:t>
            </a:r>
            <a:r>
              <a:rPr lang="en-US" sz="3200" dirty="0" smtClean="0">
                <a:solidFill>
                  <a:srgbClr val="FF0000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Naman </a:t>
            </a:r>
            <a:r>
              <a:rPr lang="en-US" sz="3200" dirty="0" err="1" smtClean="0">
                <a:solidFill>
                  <a:srgbClr val="FF0000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Varshney</a:t>
            </a:r>
            <a:r>
              <a:rPr lang="en-US" sz="3200" dirty="0" smtClean="0">
                <a:solidFill>
                  <a:srgbClr val="FF0000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.</a:t>
            </a:r>
            <a:endParaRPr lang="en-US" sz="3200" dirty="0">
              <a:solidFill>
                <a:srgbClr val="FF0000"/>
              </a:solidFill>
            </a:endParaRPr>
          </a:p>
        </p:txBody>
      </p:sp>
      <p:sp>
        <p:nvSpPr>
          <p:cNvPr id="7" name="Text 1"/>
          <p:cNvSpPr/>
          <p:nvPr/>
        </p:nvSpPr>
        <p:spPr>
          <a:xfrm>
            <a:off x="7699248" y="6144768"/>
            <a:ext cx="5843016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3250"/>
              </a:lnSpc>
              <a:buNone/>
            </a:pPr>
            <a:endParaRPr lang="en-US" sz="2320" dirty="0"/>
          </a:p>
        </p:txBody>
      </p:sp>
      <p:sp>
        <p:nvSpPr>
          <p:cNvPr id="8" name="Text 2"/>
          <p:cNvSpPr/>
          <p:nvPr/>
        </p:nvSpPr>
        <p:spPr>
          <a:xfrm>
            <a:off x="832104" y="3456432"/>
            <a:ext cx="12984480" cy="2286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8970"/>
              </a:lnSpc>
              <a:buNone/>
            </a:pPr>
            <a:r>
              <a:rPr lang="en-US" sz="6410" dirty="0">
                <a:solidFill>
                  <a:srgbClr val="011C2A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Agentic RAG Chatbot with MCP Project Overview</a:t>
            </a:r>
            <a:endParaRPr lang="en-US" sz="641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1078992" y="2871216"/>
            <a:ext cx="5989320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320" dirty="0">
                <a:solidFill>
                  <a:srgbClr val="03141C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3. System Flow with Message Passing</a:t>
            </a:r>
            <a:endParaRPr lang="en-US" sz="2320" dirty="0"/>
          </a:p>
        </p:txBody>
      </p:sp>
      <p:sp>
        <p:nvSpPr>
          <p:cNvPr id="5" name="Text 1"/>
          <p:cNvSpPr/>
          <p:nvPr/>
        </p:nvSpPr>
        <p:spPr>
          <a:xfrm>
            <a:off x="7571232" y="2194560"/>
            <a:ext cx="5989320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320" dirty="0">
                <a:solidFill>
                  <a:srgbClr val="03141C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2. Agent-Based Architecture with MCP</a:t>
            </a:r>
            <a:endParaRPr lang="en-US" sz="2320" dirty="0"/>
          </a:p>
        </p:txBody>
      </p:sp>
      <p:sp>
        <p:nvSpPr>
          <p:cNvPr id="6" name="Text 2"/>
          <p:cNvSpPr/>
          <p:nvPr/>
        </p:nvSpPr>
        <p:spPr>
          <a:xfrm>
            <a:off x="832104" y="649224"/>
            <a:ext cx="12984480" cy="114300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8970"/>
              </a:lnSpc>
              <a:buNone/>
            </a:pPr>
            <a:r>
              <a:rPr lang="en-US" sz="6410" dirty="0">
                <a:solidFill>
                  <a:srgbClr val="011C2A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CONTENTS</a:t>
            </a:r>
            <a:endParaRPr lang="en-US" sz="6410" dirty="0"/>
          </a:p>
        </p:txBody>
      </p:sp>
      <p:sp>
        <p:nvSpPr>
          <p:cNvPr id="7" name="Text 3"/>
          <p:cNvSpPr/>
          <p:nvPr/>
        </p:nvSpPr>
        <p:spPr>
          <a:xfrm>
            <a:off x="1078992" y="3547872"/>
            <a:ext cx="5989320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320" dirty="0">
                <a:solidFill>
                  <a:srgbClr val="03141C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5. UI Screenshots</a:t>
            </a:r>
            <a:endParaRPr lang="en-US" sz="2320" dirty="0"/>
          </a:p>
        </p:txBody>
      </p:sp>
      <p:sp>
        <p:nvSpPr>
          <p:cNvPr id="8" name="Text 4"/>
          <p:cNvSpPr/>
          <p:nvPr/>
        </p:nvSpPr>
        <p:spPr>
          <a:xfrm>
            <a:off x="7571232" y="2871216"/>
            <a:ext cx="5989320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320" dirty="0">
                <a:solidFill>
                  <a:srgbClr val="03141C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4. Tech Stack</a:t>
            </a:r>
            <a:endParaRPr lang="en-US" sz="2320" dirty="0"/>
          </a:p>
        </p:txBody>
      </p:sp>
      <p:sp>
        <p:nvSpPr>
          <p:cNvPr id="9" name="Text 5"/>
          <p:cNvSpPr/>
          <p:nvPr/>
        </p:nvSpPr>
        <p:spPr>
          <a:xfrm>
            <a:off x="7571232" y="3547872"/>
            <a:ext cx="5989320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320" dirty="0">
                <a:solidFill>
                  <a:srgbClr val="03141C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6. Challenges &amp; Future Scope</a:t>
            </a:r>
            <a:endParaRPr lang="en-US" sz="2320" dirty="0"/>
          </a:p>
        </p:txBody>
      </p:sp>
      <p:sp>
        <p:nvSpPr>
          <p:cNvPr id="10" name="Text 6"/>
          <p:cNvSpPr/>
          <p:nvPr/>
        </p:nvSpPr>
        <p:spPr>
          <a:xfrm>
            <a:off x="1078992" y="2194560"/>
            <a:ext cx="5989320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320" dirty="0">
                <a:solidFill>
                  <a:srgbClr val="03141C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1. Project Overview</a:t>
            </a:r>
            <a:endParaRPr lang="en-US" sz="232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6064" y="0"/>
            <a:ext cx="4974336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1078992" y="5276088"/>
            <a:ext cx="7507224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• Powered by Groq (LLaMA3), FAISS, HuggingFace Embeddings</a:t>
            </a:r>
            <a:endParaRPr lang="en-US" sz="1850" dirty="0"/>
          </a:p>
        </p:txBody>
      </p:sp>
      <p:sp>
        <p:nvSpPr>
          <p:cNvPr id="5" name="Text 1"/>
          <p:cNvSpPr/>
          <p:nvPr/>
        </p:nvSpPr>
        <p:spPr>
          <a:xfrm>
            <a:off x="1078992" y="5769864"/>
            <a:ext cx="7507224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• Modular architecture with Ingestion, Retrieval, and LLM Agents</a:t>
            </a:r>
            <a:endParaRPr lang="en-US" sz="1850" dirty="0"/>
          </a:p>
        </p:txBody>
      </p:sp>
      <p:sp>
        <p:nvSpPr>
          <p:cNvPr id="6" name="Text 2"/>
          <p:cNvSpPr/>
          <p:nvPr/>
        </p:nvSpPr>
        <p:spPr>
          <a:xfrm>
            <a:off x="1078992" y="4224528"/>
            <a:ext cx="7507224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320" dirty="0">
                <a:solidFill>
                  <a:srgbClr val="03141C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Bullet Points</a:t>
            </a:r>
            <a:endParaRPr lang="en-US" sz="2320" dirty="0"/>
          </a:p>
        </p:txBody>
      </p:sp>
      <p:sp>
        <p:nvSpPr>
          <p:cNvPr id="7" name="Text 3"/>
          <p:cNvSpPr/>
          <p:nvPr/>
        </p:nvSpPr>
        <p:spPr>
          <a:xfrm>
            <a:off x="1078992" y="4782312"/>
            <a:ext cx="7507224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• Upload docs → Ask questions → Get contextual answers</a:t>
            </a:r>
            <a:endParaRPr lang="en-US" sz="1850" dirty="0"/>
          </a:p>
        </p:txBody>
      </p:sp>
      <p:sp>
        <p:nvSpPr>
          <p:cNvPr id="8" name="Text 4"/>
          <p:cNvSpPr/>
          <p:nvPr/>
        </p:nvSpPr>
        <p:spPr>
          <a:xfrm>
            <a:off x="1078992" y="1874520"/>
            <a:ext cx="7507224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320" dirty="0">
                <a:solidFill>
                  <a:srgbClr val="03141C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Title</a:t>
            </a:r>
            <a:endParaRPr lang="en-US" sz="2320" dirty="0"/>
          </a:p>
        </p:txBody>
      </p:sp>
      <p:sp>
        <p:nvSpPr>
          <p:cNvPr id="9" name="Text 5"/>
          <p:cNvSpPr/>
          <p:nvPr/>
        </p:nvSpPr>
        <p:spPr>
          <a:xfrm>
            <a:off x="1078992" y="3602736"/>
            <a:ext cx="7507224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• Conversational Question Answering from Multi-Format Documents</a:t>
            </a:r>
            <a:endParaRPr lang="en-US" sz="1850" dirty="0"/>
          </a:p>
        </p:txBody>
      </p:sp>
      <p:sp>
        <p:nvSpPr>
          <p:cNvPr id="10" name="Text 6"/>
          <p:cNvSpPr/>
          <p:nvPr/>
        </p:nvSpPr>
        <p:spPr>
          <a:xfrm>
            <a:off x="1078992" y="3054096"/>
            <a:ext cx="7507224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320" dirty="0">
                <a:solidFill>
                  <a:srgbClr val="03141C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Subtitle</a:t>
            </a:r>
            <a:endParaRPr lang="en-US" sz="2320" dirty="0"/>
          </a:p>
        </p:txBody>
      </p:sp>
      <p:sp>
        <p:nvSpPr>
          <p:cNvPr id="11" name="Text 7"/>
          <p:cNvSpPr/>
          <p:nvPr/>
        </p:nvSpPr>
        <p:spPr>
          <a:xfrm>
            <a:off x="1078992" y="2432304"/>
            <a:ext cx="7507224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• Agentic RAG Chatbot with Model Communication Protocol</a:t>
            </a:r>
            <a:endParaRPr lang="en-US" sz="1850" dirty="0"/>
          </a:p>
        </p:txBody>
      </p:sp>
      <p:sp>
        <p:nvSpPr>
          <p:cNvPr id="12" name="Text 8"/>
          <p:cNvSpPr/>
          <p:nvPr/>
        </p:nvSpPr>
        <p:spPr>
          <a:xfrm>
            <a:off x="832104" y="649224"/>
            <a:ext cx="8010144" cy="8321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6500"/>
              </a:lnSpc>
              <a:buNone/>
            </a:pPr>
            <a:r>
              <a:rPr lang="en-US" sz="4640" dirty="0">
                <a:solidFill>
                  <a:srgbClr val="011C2A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Project Overview</a:t>
            </a:r>
            <a:endParaRPr lang="en-US" sz="464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32104" y="1781503"/>
            <a:ext cx="12984480" cy="60697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ts val="2780"/>
              </a:lnSpc>
            </a:pPr>
            <a:r>
              <a:rPr lang="en-US" sz="2800" dirty="0" err="1" smtClean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Streamlit</a:t>
            </a:r>
            <a:r>
              <a:rPr lang="en-US" sz="2800" dirty="0" smtClean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 UI</a:t>
            </a:r>
          </a:p>
          <a:p>
            <a:pPr>
              <a:lnSpc>
                <a:spcPts val="2780"/>
              </a:lnSpc>
            </a:pPr>
            <a:r>
              <a:rPr lang="en-US" sz="2800" dirty="0" smtClean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   ▼</a:t>
            </a:r>
          </a:p>
          <a:p>
            <a:pPr>
              <a:lnSpc>
                <a:spcPts val="2780"/>
              </a:lnSpc>
            </a:pPr>
            <a:r>
              <a:rPr lang="en-US" sz="2800" dirty="0" smtClean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+-------------------+</a:t>
            </a:r>
          </a:p>
          <a:p>
            <a:pPr>
              <a:lnSpc>
                <a:spcPts val="2780"/>
              </a:lnSpc>
            </a:pPr>
            <a:r>
              <a:rPr lang="en-US" sz="2800" dirty="0" smtClean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| </a:t>
            </a:r>
            <a:r>
              <a:rPr lang="en-US" sz="2800" dirty="0" err="1" smtClean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IngestionAgent</a:t>
            </a:r>
            <a:r>
              <a:rPr lang="en-US" sz="2800" dirty="0" smtClean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    |  ← Loads &amp; splits documents</a:t>
            </a:r>
          </a:p>
          <a:p>
            <a:pPr>
              <a:lnSpc>
                <a:spcPts val="2780"/>
              </a:lnSpc>
            </a:pPr>
            <a:r>
              <a:rPr lang="en-US" sz="2800" dirty="0" smtClean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+-------------------+</a:t>
            </a:r>
          </a:p>
          <a:p>
            <a:pPr>
              <a:lnSpc>
                <a:spcPts val="2780"/>
              </a:lnSpc>
            </a:pPr>
            <a:r>
              <a:rPr lang="en-US" sz="2800" dirty="0" smtClean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   ▼</a:t>
            </a:r>
          </a:p>
          <a:p>
            <a:pPr>
              <a:lnSpc>
                <a:spcPts val="2780"/>
              </a:lnSpc>
            </a:pPr>
            <a:r>
              <a:rPr lang="en-US" sz="2800" dirty="0" smtClean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+-------------------+</a:t>
            </a:r>
          </a:p>
          <a:p>
            <a:pPr>
              <a:lnSpc>
                <a:spcPts val="2780"/>
              </a:lnSpc>
            </a:pPr>
            <a:r>
              <a:rPr lang="en-US" sz="2800" dirty="0" smtClean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| </a:t>
            </a:r>
            <a:r>
              <a:rPr lang="en-US" sz="2800" dirty="0" err="1" smtClean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RetrievalAgent</a:t>
            </a:r>
            <a:r>
              <a:rPr lang="en-US" sz="2800" dirty="0" smtClean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    |  ← Embeds docs &amp; retrieves top chunks (FAISS)</a:t>
            </a:r>
          </a:p>
          <a:p>
            <a:pPr>
              <a:lnSpc>
                <a:spcPts val="2780"/>
              </a:lnSpc>
            </a:pPr>
            <a:r>
              <a:rPr lang="en-US" sz="2800" dirty="0" smtClean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+-------------------+</a:t>
            </a:r>
          </a:p>
          <a:p>
            <a:pPr>
              <a:lnSpc>
                <a:spcPts val="2780"/>
              </a:lnSpc>
            </a:pPr>
            <a:r>
              <a:rPr lang="en-US" sz="2800" dirty="0" smtClean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   ▼</a:t>
            </a:r>
          </a:p>
          <a:p>
            <a:pPr>
              <a:lnSpc>
                <a:spcPts val="2780"/>
              </a:lnSpc>
            </a:pPr>
            <a:r>
              <a:rPr lang="en-US" sz="2800" dirty="0" smtClean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+-------------------+</a:t>
            </a:r>
          </a:p>
          <a:p>
            <a:pPr>
              <a:lnSpc>
                <a:spcPts val="2780"/>
              </a:lnSpc>
            </a:pPr>
            <a:r>
              <a:rPr lang="en-US" sz="2800" dirty="0" smtClean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| </a:t>
            </a:r>
            <a:r>
              <a:rPr lang="en-US" sz="2800" dirty="0" err="1" smtClean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LLMResponseAgent</a:t>
            </a:r>
            <a:r>
              <a:rPr lang="en-US" sz="2800" dirty="0" smtClean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  |  ← </a:t>
            </a:r>
            <a:r>
              <a:rPr lang="en-US" sz="2800" dirty="0" err="1" smtClean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Groq</a:t>
            </a:r>
            <a:r>
              <a:rPr lang="en-US" sz="2800" dirty="0" smtClean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 LLM (LLaMA3) answers using context</a:t>
            </a:r>
          </a:p>
          <a:p>
            <a:pPr>
              <a:lnSpc>
                <a:spcPts val="2780"/>
              </a:lnSpc>
            </a:pPr>
            <a:r>
              <a:rPr lang="en-US" sz="2800" dirty="0" smtClean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+-------------------+</a:t>
            </a:r>
          </a:p>
          <a:p>
            <a:pPr>
              <a:lnSpc>
                <a:spcPts val="2780"/>
              </a:lnSpc>
            </a:pPr>
            <a:endParaRPr lang="en-US" sz="2800" dirty="0" smtClean="0">
              <a:solidFill>
                <a:srgbClr val="03141C"/>
              </a:solidFill>
              <a:latin typeface="Arial-Regular" pitchFamily="34" charset="0"/>
              <a:ea typeface="Arial-Regular" pitchFamily="34" charset="-122"/>
              <a:cs typeface="Arial-Regular" pitchFamily="34" charset="-120"/>
            </a:endParaRPr>
          </a:p>
          <a:p>
            <a:pPr>
              <a:lnSpc>
                <a:spcPts val="2780"/>
              </a:lnSpc>
            </a:pPr>
            <a:r>
              <a:rPr lang="en-US" sz="2800" dirty="0" smtClean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(↔ All communication via </a:t>
            </a:r>
            <a:r>
              <a:rPr lang="en-US" sz="2800" dirty="0" err="1" smtClean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MCPMessage</a:t>
            </a:r>
            <a:r>
              <a:rPr lang="en-US" sz="2800" dirty="0" smtClean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 protocol)</a:t>
            </a:r>
            <a:endParaRPr lang="en-US" sz="2800" dirty="0">
              <a:solidFill>
                <a:srgbClr val="03141C"/>
              </a:solidFill>
              <a:latin typeface="Arial-Regular" pitchFamily="34" charset="0"/>
              <a:ea typeface="Arial-Regular" pitchFamily="34" charset="-122"/>
              <a:cs typeface="Arial-Regular" pitchFamily="34" charset="-120"/>
            </a:endParaRPr>
          </a:p>
        </p:txBody>
      </p:sp>
      <p:sp>
        <p:nvSpPr>
          <p:cNvPr id="5" name="Text 1"/>
          <p:cNvSpPr/>
          <p:nvPr/>
        </p:nvSpPr>
        <p:spPr>
          <a:xfrm>
            <a:off x="832104" y="649224"/>
            <a:ext cx="12984480" cy="8321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>
              <a:lnSpc>
                <a:spcPts val="6500"/>
              </a:lnSpc>
            </a:pPr>
            <a:r>
              <a:rPr lang="en-US" sz="4800" dirty="0" smtClean="0">
                <a:solidFill>
                  <a:srgbClr val="03141C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Agent-Based Architecture with MCP</a:t>
            </a:r>
            <a:endParaRPr lang="en-US" sz="464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807208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32104" y="3326524"/>
            <a:ext cx="12984480" cy="465082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ts val="2780"/>
              </a:lnSpc>
            </a:pPr>
            <a:r>
              <a:rPr lang="en-US" sz="1850" dirty="0" smtClean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[User Uploads Docs] </a:t>
            </a:r>
          </a:p>
          <a:p>
            <a:pPr>
              <a:lnSpc>
                <a:spcPts val="2780"/>
              </a:lnSpc>
            </a:pPr>
            <a:r>
              <a:rPr lang="en-US" sz="1850" dirty="0" smtClean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        ↓</a:t>
            </a:r>
          </a:p>
          <a:p>
            <a:pPr>
              <a:lnSpc>
                <a:spcPts val="2780"/>
              </a:lnSpc>
            </a:pPr>
            <a:r>
              <a:rPr lang="en-US" sz="1850" dirty="0" smtClean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[</a:t>
            </a:r>
            <a:r>
              <a:rPr lang="en-US" sz="1850" dirty="0" err="1" smtClean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MCPMessage</a:t>
            </a:r>
            <a:r>
              <a:rPr lang="en-US" sz="1850" dirty="0" smtClean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: UPLOAD] → </a:t>
            </a:r>
            <a:r>
              <a:rPr lang="en-US" sz="1850" dirty="0" err="1" smtClean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IngestionAgent</a:t>
            </a:r>
            <a:endParaRPr lang="en-US" sz="1850" dirty="0" smtClean="0">
              <a:solidFill>
                <a:srgbClr val="03141C"/>
              </a:solidFill>
              <a:latin typeface="Arial-Regular" pitchFamily="34" charset="0"/>
              <a:ea typeface="Arial-Regular" pitchFamily="34" charset="-122"/>
              <a:cs typeface="Arial-Regular" pitchFamily="34" charset="-120"/>
            </a:endParaRPr>
          </a:p>
          <a:p>
            <a:pPr>
              <a:lnSpc>
                <a:spcPts val="2780"/>
              </a:lnSpc>
            </a:pPr>
            <a:r>
              <a:rPr lang="en-US" sz="1850" dirty="0" smtClean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        ↓</a:t>
            </a:r>
          </a:p>
          <a:p>
            <a:pPr>
              <a:lnSpc>
                <a:spcPts val="2780"/>
              </a:lnSpc>
            </a:pPr>
            <a:r>
              <a:rPr lang="en-US" sz="1850" dirty="0" smtClean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[</a:t>
            </a:r>
            <a:r>
              <a:rPr lang="en-US" sz="1850" dirty="0" err="1" smtClean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MCPMessage</a:t>
            </a:r>
            <a:r>
              <a:rPr lang="en-US" sz="1850" dirty="0" smtClean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: DOC_CHUNKS] → </a:t>
            </a:r>
            <a:r>
              <a:rPr lang="en-US" sz="1850" dirty="0" err="1" smtClean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RetrievalAgent</a:t>
            </a:r>
            <a:endParaRPr lang="en-US" sz="1850" dirty="0" smtClean="0">
              <a:solidFill>
                <a:srgbClr val="03141C"/>
              </a:solidFill>
              <a:latin typeface="Arial-Regular" pitchFamily="34" charset="0"/>
              <a:ea typeface="Arial-Regular" pitchFamily="34" charset="-122"/>
              <a:cs typeface="Arial-Regular" pitchFamily="34" charset="-120"/>
            </a:endParaRPr>
          </a:p>
          <a:p>
            <a:pPr>
              <a:lnSpc>
                <a:spcPts val="2780"/>
              </a:lnSpc>
            </a:pPr>
            <a:r>
              <a:rPr lang="en-US" sz="1850" dirty="0" smtClean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        ↓</a:t>
            </a:r>
          </a:p>
          <a:p>
            <a:pPr>
              <a:lnSpc>
                <a:spcPts val="2780"/>
              </a:lnSpc>
            </a:pPr>
            <a:r>
              <a:rPr lang="en-US" sz="1850" dirty="0" smtClean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[User Asks Question] </a:t>
            </a:r>
          </a:p>
          <a:p>
            <a:pPr>
              <a:lnSpc>
                <a:spcPts val="2780"/>
              </a:lnSpc>
            </a:pPr>
            <a:r>
              <a:rPr lang="en-US" sz="1850" dirty="0" smtClean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        ↓</a:t>
            </a:r>
          </a:p>
          <a:p>
            <a:pPr>
              <a:lnSpc>
                <a:spcPts val="2780"/>
              </a:lnSpc>
            </a:pPr>
            <a:r>
              <a:rPr lang="en-US" sz="1850" dirty="0" smtClean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[</a:t>
            </a:r>
            <a:r>
              <a:rPr lang="en-US" sz="1850" dirty="0" err="1" smtClean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MCPMessage</a:t>
            </a:r>
            <a:r>
              <a:rPr lang="en-US" sz="1850" dirty="0" smtClean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: QUERY] → </a:t>
            </a:r>
            <a:r>
              <a:rPr lang="en-US" sz="1850" dirty="0" err="1" smtClean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RetrievalAgent</a:t>
            </a:r>
            <a:r>
              <a:rPr lang="en-US" sz="1850" dirty="0" smtClean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 → FAISS</a:t>
            </a:r>
          </a:p>
          <a:p>
            <a:pPr>
              <a:lnSpc>
                <a:spcPts val="2780"/>
              </a:lnSpc>
            </a:pPr>
            <a:r>
              <a:rPr lang="en-US" sz="1850" dirty="0" smtClean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        ↓</a:t>
            </a:r>
          </a:p>
          <a:p>
            <a:pPr>
              <a:lnSpc>
                <a:spcPts val="2780"/>
              </a:lnSpc>
            </a:pPr>
            <a:r>
              <a:rPr lang="en-US" sz="1850" dirty="0" smtClean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[</a:t>
            </a:r>
            <a:r>
              <a:rPr lang="en-US" sz="1850" dirty="0" err="1" smtClean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MCPMessage</a:t>
            </a:r>
            <a:r>
              <a:rPr lang="en-US" sz="1850" dirty="0" smtClean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: CONTEXT_RESPONSE] → </a:t>
            </a:r>
            <a:r>
              <a:rPr lang="en-US" sz="1850" dirty="0" err="1" smtClean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LLMResponseAgent</a:t>
            </a:r>
            <a:r>
              <a:rPr lang="en-US" sz="1850" dirty="0" smtClean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 (</a:t>
            </a:r>
            <a:r>
              <a:rPr lang="en-US" sz="1850" dirty="0" err="1" smtClean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Groq</a:t>
            </a:r>
            <a:r>
              <a:rPr lang="en-US" sz="1850" dirty="0" smtClean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)</a:t>
            </a:r>
          </a:p>
          <a:p>
            <a:pPr>
              <a:lnSpc>
                <a:spcPts val="2780"/>
              </a:lnSpc>
            </a:pPr>
            <a:r>
              <a:rPr lang="en-US" sz="1850" dirty="0" smtClean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        ↓</a:t>
            </a:r>
          </a:p>
          <a:p>
            <a:pPr>
              <a:lnSpc>
                <a:spcPts val="2780"/>
              </a:lnSpc>
            </a:pPr>
            <a:r>
              <a:rPr lang="en-US" sz="1850" dirty="0" smtClean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[</a:t>
            </a:r>
            <a:r>
              <a:rPr lang="en-US" sz="1850" dirty="0" err="1" smtClean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MCPMessage</a:t>
            </a:r>
            <a:r>
              <a:rPr lang="en-US" sz="1850" dirty="0" smtClean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: ANSWER] → UI</a:t>
            </a:r>
            <a:endParaRPr lang="en-US" sz="1850" dirty="0">
              <a:solidFill>
                <a:srgbClr val="03141C"/>
              </a:solidFill>
              <a:latin typeface="Arial-Regular" pitchFamily="34" charset="0"/>
              <a:ea typeface="Arial-Regular" pitchFamily="34" charset="-122"/>
              <a:cs typeface="Arial-Regular" pitchFamily="34" charset="-120"/>
            </a:endParaRPr>
          </a:p>
        </p:txBody>
      </p:sp>
      <p:sp>
        <p:nvSpPr>
          <p:cNvPr id="5" name="Text 1"/>
          <p:cNvSpPr/>
          <p:nvPr/>
        </p:nvSpPr>
        <p:spPr>
          <a:xfrm>
            <a:off x="832104" y="2487641"/>
            <a:ext cx="12984480" cy="8321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6500"/>
              </a:lnSpc>
              <a:buNone/>
            </a:pPr>
            <a:r>
              <a:rPr lang="en-US" sz="4640" dirty="0">
                <a:solidFill>
                  <a:srgbClr val="011C2A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Flowchart</a:t>
            </a:r>
            <a:endParaRPr lang="en-US" sz="464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906170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807208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7800" y="4791456"/>
            <a:ext cx="457200" cy="493776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248" y="4791456"/>
            <a:ext cx="457200" cy="493776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83496" y="4791456"/>
            <a:ext cx="457200" cy="493776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6035040" y="7772400"/>
            <a:ext cx="333756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• Groq LLM (LLaMA3-8b-8192)</a:t>
            </a:r>
            <a:endParaRPr lang="en-US" sz="1850" dirty="0"/>
          </a:p>
        </p:txBody>
      </p:sp>
      <p:sp>
        <p:nvSpPr>
          <p:cNvPr id="8" name="Text 1"/>
          <p:cNvSpPr/>
          <p:nvPr/>
        </p:nvSpPr>
        <p:spPr>
          <a:xfrm>
            <a:off x="6035040" y="6291072"/>
            <a:ext cx="333756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• Langchain</a:t>
            </a:r>
            <a:endParaRPr lang="en-US" sz="1850" dirty="0"/>
          </a:p>
        </p:txBody>
      </p:sp>
      <p:sp>
        <p:nvSpPr>
          <p:cNvPr id="9" name="Text 2"/>
          <p:cNvSpPr/>
          <p:nvPr/>
        </p:nvSpPr>
        <p:spPr>
          <a:xfrm>
            <a:off x="6035040" y="5797296"/>
            <a:ext cx="333756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• Python 3.9+</a:t>
            </a:r>
            <a:endParaRPr lang="en-US" sz="1850" dirty="0"/>
          </a:p>
        </p:txBody>
      </p:sp>
      <p:sp>
        <p:nvSpPr>
          <p:cNvPr id="10" name="Text 3"/>
          <p:cNvSpPr/>
          <p:nvPr/>
        </p:nvSpPr>
        <p:spPr>
          <a:xfrm>
            <a:off x="5422392" y="4864608"/>
            <a:ext cx="173736" cy="34747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2320" dirty="0">
                <a:solidFill>
                  <a:srgbClr val="404040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2</a:t>
            </a:r>
            <a:endParaRPr lang="en-US" sz="2320" dirty="0"/>
          </a:p>
        </p:txBody>
      </p:sp>
      <p:sp>
        <p:nvSpPr>
          <p:cNvPr id="11" name="Text 4"/>
          <p:cNvSpPr/>
          <p:nvPr/>
        </p:nvSpPr>
        <p:spPr>
          <a:xfrm>
            <a:off x="1609344" y="4828032"/>
            <a:ext cx="3337560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320" dirty="0">
                <a:solidFill>
                  <a:srgbClr val="03141C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Title</a:t>
            </a:r>
            <a:endParaRPr lang="en-US" sz="2320" dirty="0"/>
          </a:p>
        </p:txBody>
      </p:sp>
      <p:sp>
        <p:nvSpPr>
          <p:cNvPr id="12" name="Text 5"/>
          <p:cNvSpPr/>
          <p:nvPr/>
        </p:nvSpPr>
        <p:spPr>
          <a:xfrm>
            <a:off x="6035040" y="6784848"/>
            <a:ext cx="333756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• FAISS</a:t>
            </a:r>
            <a:endParaRPr lang="en-US" sz="1850" dirty="0"/>
          </a:p>
        </p:txBody>
      </p:sp>
      <p:sp>
        <p:nvSpPr>
          <p:cNvPr id="13" name="Text 6"/>
          <p:cNvSpPr/>
          <p:nvPr/>
        </p:nvSpPr>
        <p:spPr>
          <a:xfrm>
            <a:off x="6035040" y="4828032"/>
            <a:ext cx="3337560" cy="83210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320" dirty="0">
                <a:solidFill>
                  <a:srgbClr val="03141C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Left column: Backend</a:t>
            </a:r>
            <a:endParaRPr lang="en-US" sz="2320" dirty="0"/>
          </a:p>
        </p:txBody>
      </p:sp>
      <p:sp>
        <p:nvSpPr>
          <p:cNvPr id="14" name="Text 7"/>
          <p:cNvSpPr/>
          <p:nvPr/>
        </p:nvSpPr>
        <p:spPr>
          <a:xfrm>
            <a:off x="10460736" y="5797296"/>
            <a:ext cx="333756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• Streamlit</a:t>
            </a:r>
            <a:endParaRPr lang="en-US" sz="1850" dirty="0"/>
          </a:p>
        </p:txBody>
      </p:sp>
      <p:sp>
        <p:nvSpPr>
          <p:cNvPr id="15" name="Text 8"/>
          <p:cNvSpPr/>
          <p:nvPr/>
        </p:nvSpPr>
        <p:spPr>
          <a:xfrm>
            <a:off x="6035040" y="7278624"/>
            <a:ext cx="333756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• HuggingFace Embeddings</a:t>
            </a:r>
            <a:endParaRPr lang="en-US" sz="1850" dirty="0"/>
          </a:p>
        </p:txBody>
      </p:sp>
      <p:sp>
        <p:nvSpPr>
          <p:cNvPr id="16" name="Text 9"/>
          <p:cNvSpPr/>
          <p:nvPr/>
        </p:nvSpPr>
        <p:spPr>
          <a:xfrm>
            <a:off x="10460736" y="4828032"/>
            <a:ext cx="3337560" cy="83210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320" dirty="0">
                <a:solidFill>
                  <a:srgbClr val="03141C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Right column: Frontend</a:t>
            </a:r>
            <a:endParaRPr lang="en-US" sz="2320" dirty="0"/>
          </a:p>
        </p:txBody>
      </p:sp>
      <p:sp>
        <p:nvSpPr>
          <p:cNvPr id="17" name="Text 10"/>
          <p:cNvSpPr/>
          <p:nvPr/>
        </p:nvSpPr>
        <p:spPr>
          <a:xfrm>
            <a:off x="996696" y="4864608"/>
            <a:ext cx="173736" cy="34747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2320" dirty="0">
                <a:solidFill>
                  <a:srgbClr val="404040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1</a:t>
            </a:r>
            <a:endParaRPr lang="en-US" sz="2320" dirty="0"/>
          </a:p>
        </p:txBody>
      </p:sp>
      <p:sp>
        <p:nvSpPr>
          <p:cNvPr id="18" name="Text 11"/>
          <p:cNvSpPr/>
          <p:nvPr/>
        </p:nvSpPr>
        <p:spPr>
          <a:xfrm>
            <a:off x="1609344" y="5385816"/>
            <a:ext cx="333756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• Technologies Used</a:t>
            </a:r>
            <a:endParaRPr lang="en-US" sz="1850" dirty="0"/>
          </a:p>
        </p:txBody>
      </p:sp>
      <p:sp>
        <p:nvSpPr>
          <p:cNvPr id="19" name="Text 12"/>
          <p:cNvSpPr/>
          <p:nvPr/>
        </p:nvSpPr>
        <p:spPr>
          <a:xfrm>
            <a:off x="10460736" y="6291072"/>
            <a:ext cx="333756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• HTML/CSS</a:t>
            </a:r>
            <a:endParaRPr lang="en-US" sz="1850" dirty="0"/>
          </a:p>
        </p:txBody>
      </p:sp>
      <p:sp>
        <p:nvSpPr>
          <p:cNvPr id="20" name="Text 13"/>
          <p:cNvSpPr/>
          <p:nvPr/>
        </p:nvSpPr>
        <p:spPr>
          <a:xfrm>
            <a:off x="832104" y="3456432"/>
            <a:ext cx="12984480" cy="8321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6500"/>
              </a:lnSpc>
              <a:buNone/>
            </a:pPr>
            <a:r>
              <a:rPr lang="en-US" sz="4640" dirty="0">
                <a:solidFill>
                  <a:srgbClr val="011C2A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Tech Stack</a:t>
            </a:r>
            <a:endParaRPr lang="en-US" sz="4640" dirty="0"/>
          </a:p>
        </p:txBody>
      </p:sp>
      <p:sp>
        <p:nvSpPr>
          <p:cNvPr id="21" name="Text 14"/>
          <p:cNvSpPr/>
          <p:nvPr/>
        </p:nvSpPr>
        <p:spPr>
          <a:xfrm>
            <a:off x="10460736" y="6784848"/>
            <a:ext cx="333756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• Flask (for optional web UI)</a:t>
            </a:r>
            <a:endParaRPr lang="en-US" sz="1850" dirty="0"/>
          </a:p>
        </p:txBody>
      </p:sp>
      <p:sp>
        <p:nvSpPr>
          <p:cNvPr id="22" name="Text 15"/>
          <p:cNvSpPr/>
          <p:nvPr/>
        </p:nvSpPr>
        <p:spPr>
          <a:xfrm>
            <a:off x="9848088" y="4864608"/>
            <a:ext cx="173736" cy="34747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2320" dirty="0">
                <a:solidFill>
                  <a:srgbClr val="404040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3</a:t>
            </a:r>
            <a:endParaRPr lang="en-US" sz="232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960120" y="3319272"/>
            <a:ext cx="6053328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3250"/>
              </a:lnSpc>
              <a:buNone/>
            </a:pPr>
            <a:endParaRPr lang="en-US" sz="2320" dirty="0"/>
          </a:p>
        </p:txBody>
      </p:sp>
      <p:sp>
        <p:nvSpPr>
          <p:cNvPr id="6" name="Text 1"/>
          <p:cNvSpPr/>
          <p:nvPr/>
        </p:nvSpPr>
        <p:spPr>
          <a:xfrm>
            <a:off x="7626096" y="4864608"/>
            <a:ext cx="6053328" cy="7132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7" name="Text 2"/>
          <p:cNvSpPr/>
          <p:nvPr/>
        </p:nvSpPr>
        <p:spPr>
          <a:xfrm>
            <a:off x="7626096" y="3319272"/>
            <a:ext cx="6053328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3250"/>
              </a:lnSpc>
              <a:buNone/>
            </a:pPr>
            <a:endParaRPr lang="en-US" sz="2320" dirty="0"/>
          </a:p>
        </p:txBody>
      </p:sp>
      <p:sp>
        <p:nvSpPr>
          <p:cNvPr id="8" name="Text 3"/>
          <p:cNvSpPr/>
          <p:nvPr/>
        </p:nvSpPr>
        <p:spPr>
          <a:xfrm>
            <a:off x="832104" y="649224"/>
            <a:ext cx="12984480" cy="8321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6500"/>
              </a:lnSpc>
              <a:buNone/>
            </a:pPr>
            <a:endParaRPr lang="en-US" sz="4640" dirty="0"/>
          </a:p>
        </p:txBody>
      </p:sp>
      <p:sp>
        <p:nvSpPr>
          <p:cNvPr id="9" name="Text 4"/>
          <p:cNvSpPr/>
          <p:nvPr/>
        </p:nvSpPr>
        <p:spPr>
          <a:xfrm>
            <a:off x="7626096" y="4370832"/>
            <a:ext cx="6053328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10" name="Text 5"/>
          <p:cNvSpPr/>
          <p:nvPr/>
        </p:nvSpPr>
        <p:spPr>
          <a:xfrm>
            <a:off x="960120" y="3877056"/>
            <a:ext cx="6053328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11" name="Text 6"/>
          <p:cNvSpPr/>
          <p:nvPr/>
        </p:nvSpPr>
        <p:spPr>
          <a:xfrm>
            <a:off x="7626096" y="3877056"/>
            <a:ext cx="6053328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endParaRPr lang="en-US" sz="185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399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91531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91531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1078992" y="1874520"/>
            <a:ext cx="12481560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320" dirty="0">
                <a:solidFill>
                  <a:srgbClr val="03141C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Title</a:t>
            </a:r>
            <a:endParaRPr lang="en-US" sz="2320" dirty="0"/>
          </a:p>
        </p:txBody>
      </p:sp>
      <p:sp>
        <p:nvSpPr>
          <p:cNvPr id="5" name="Text 1"/>
          <p:cNvSpPr/>
          <p:nvPr/>
        </p:nvSpPr>
        <p:spPr>
          <a:xfrm>
            <a:off x="1078992" y="4599432"/>
            <a:ext cx="1248156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• Handling large documents efficiently</a:t>
            </a:r>
            <a:endParaRPr lang="en-US" sz="1850" dirty="0"/>
          </a:p>
        </p:txBody>
      </p:sp>
      <p:sp>
        <p:nvSpPr>
          <p:cNvPr id="6" name="Text 2"/>
          <p:cNvSpPr/>
          <p:nvPr/>
        </p:nvSpPr>
        <p:spPr>
          <a:xfrm>
            <a:off x="1078992" y="6757416"/>
            <a:ext cx="1248156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• PDF highlighting for source chunks</a:t>
            </a:r>
            <a:endParaRPr lang="en-US" sz="1850" dirty="0"/>
          </a:p>
        </p:txBody>
      </p:sp>
      <p:sp>
        <p:nvSpPr>
          <p:cNvPr id="7" name="Text 3"/>
          <p:cNvSpPr/>
          <p:nvPr/>
        </p:nvSpPr>
        <p:spPr>
          <a:xfrm>
            <a:off x="1078992" y="3602736"/>
            <a:ext cx="1248156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• FAISS index persistence between requests</a:t>
            </a:r>
            <a:endParaRPr lang="en-US" sz="1850" dirty="0"/>
          </a:p>
        </p:txBody>
      </p:sp>
      <p:sp>
        <p:nvSpPr>
          <p:cNvPr id="8" name="Text 4"/>
          <p:cNvSpPr/>
          <p:nvPr/>
        </p:nvSpPr>
        <p:spPr>
          <a:xfrm>
            <a:off x="1078992" y="5093208"/>
            <a:ext cx="1248156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• Groq model version deprecation issues</a:t>
            </a:r>
            <a:endParaRPr lang="en-US" sz="1850" dirty="0"/>
          </a:p>
        </p:txBody>
      </p:sp>
      <p:sp>
        <p:nvSpPr>
          <p:cNvPr id="9" name="Text 5"/>
          <p:cNvSpPr/>
          <p:nvPr/>
        </p:nvSpPr>
        <p:spPr>
          <a:xfrm>
            <a:off x="1078992" y="5715000"/>
            <a:ext cx="12481560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320" dirty="0">
                <a:solidFill>
                  <a:srgbClr val="03141C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Future Scope</a:t>
            </a:r>
            <a:endParaRPr lang="en-US" sz="2320" dirty="0"/>
          </a:p>
        </p:txBody>
      </p:sp>
      <p:sp>
        <p:nvSpPr>
          <p:cNvPr id="10" name="Text 6"/>
          <p:cNvSpPr/>
          <p:nvPr/>
        </p:nvSpPr>
        <p:spPr>
          <a:xfrm>
            <a:off x="1078992" y="3054096"/>
            <a:ext cx="12481560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320" dirty="0">
                <a:solidFill>
                  <a:srgbClr val="03141C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Challenges Faced</a:t>
            </a:r>
            <a:endParaRPr lang="en-US" sz="2320" dirty="0"/>
          </a:p>
        </p:txBody>
      </p:sp>
      <p:sp>
        <p:nvSpPr>
          <p:cNvPr id="11" name="Text 7"/>
          <p:cNvSpPr/>
          <p:nvPr/>
        </p:nvSpPr>
        <p:spPr>
          <a:xfrm>
            <a:off x="1078992" y="4105656"/>
            <a:ext cx="1248156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• Session state in Streamlit</a:t>
            </a:r>
            <a:endParaRPr lang="en-US" sz="1850" dirty="0"/>
          </a:p>
        </p:txBody>
      </p:sp>
      <p:sp>
        <p:nvSpPr>
          <p:cNvPr id="12" name="Text 8"/>
          <p:cNvSpPr/>
          <p:nvPr/>
        </p:nvSpPr>
        <p:spPr>
          <a:xfrm>
            <a:off x="1078992" y="7754112"/>
            <a:ext cx="1248156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• Switchable LLMs (OpenAI, Claude, Gemini, etc.)</a:t>
            </a:r>
            <a:endParaRPr lang="en-US" sz="1850" dirty="0"/>
          </a:p>
        </p:txBody>
      </p:sp>
      <p:sp>
        <p:nvSpPr>
          <p:cNvPr id="13" name="Text 9"/>
          <p:cNvSpPr/>
          <p:nvPr/>
        </p:nvSpPr>
        <p:spPr>
          <a:xfrm>
            <a:off x="1078992" y="2432304"/>
            <a:ext cx="1248156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• Learnings &amp; Road Ahead</a:t>
            </a:r>
            <a:endParaRPr lang="en-US" sz="1850" dirty="0"/>
          </a:p>
        </p:txBody>
      </p:sp>
      <p:sp>
        <p:nvSpPr>
          <p:cNvPr id="14" name="Text 10"/>
          <p:cNvSpPr/>
          <p:nvPr/>
        </p:nvSpPr>
        <p:spPr>
          <a:xfrm>
            <a:off x="832104" y="649224"/>
            <a:ext cx="12984480" cy="8321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6500"/>
              </a:lnSpc>
              <a:buNone/>
            </a:pPr>
            <a:r>
              <a:rPr lang="en-US" sz="4640" dirty="0">
                <a:solidFill>
                  <a:srgbClr val="011C2A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Challenges &amp; Future Scope</a:t>
            </a:r>
            <a:endParaRPr lang="en-US" sz="4640" dirty="0"/>
          </a:p>
        </p:txBody>
      </p:sp>
      <p:sp>
        <p:nvSpPr>
          <p:cNvPr id="15" name="Text 11"/>
          <p:cNvSpPr/>
          <p:nvPr/>
        </p:nvSpPr>
        <p:spPr>
          <a:xfrm>
            <a:off x="1078992" y="6263640"/>
            <a:ext cx="1248156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• Streamlit Chat UI (multi-turn history)</a:t>
            </a:r>
            <a:endParaRPr lang="en-US" sz="1850" dirty="0"/>
          </a:p>
        </p:txBody>
      </p:sp>
      <p:sp>
        <p:nvSpPr>
          <p:cNvPr id="16" name="Text 12"/>
          <p:cNvSpPr/>
          <p:nvPr/>
        </p:nvSpPr>
        <p:spPr>
          <a:xfrm>
            <a:off x="1078992" y="7260336"/>
            <a:ext cx="1248156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• Support for audio/video transcripts</a:t>
            </a:r>
            <a:endParaRPr lang="en-US" sz="18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32104" y="649224"/>
            <a:ext cx="12984480" cy="114300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8970"/>
              </a:lnSpc>
              <a:buNone/>
            </a:pPr>
            <a:r>
              <a:rPr lang="en-US" sz="6410" dirty="0">
                <a:solidFill>
                  <a:srgbClr val="011C2A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Thank You</a:t>
            </a:r>
            <a:endParaRPr lang="en-US" sz="641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</TotalTime>
  <Words>343</Words>
  <Application>Microsoft Office PowerPoint</Application>
  <PresentationFormat>Custom</PresentationFormat>
  <Paragraphs>87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Arial-Regular</vt:lpstr>
      <vt:lpstr>Calibri</vt:lpstr>
      <vt:lpstr>思源黑体-思源黑体-Bold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Naman</cp:lastModifiedBy>
  <cp:revision>4</cp:revision>
  <dcterms:created xsi:type="dcterms:W3CDTF">2025-07-09T16:14:31Z</dcterms:created>
  <dcterms:modified xsi:type="dcterms:W3CDTF">2025-07-09T16:50:40Z</dcterms:modified>
</cp:coreProperties>
</file>